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54F32F-7C33-46A2-8D1D-C5AA1C7487A0}">
  <a:tblStyle styleId="{A554F32F-7C33-46A2-8D1D-C5AA1C7487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81b8d9538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a81b8d9538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g2a81b8d9538_0_2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e82ccda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e82ccda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11979a0c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11979a0c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11979a0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11979a0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11979a0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11979a0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11979a0c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11979a0c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e82ccda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e82ccda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11979a0c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11979a0c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11979a0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11979a0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1979a0c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11979a0c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11979a0c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11979a0c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7108cd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7108cd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11979a0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11979a0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11979a0c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11979a0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11979a0c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11979a0c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1979a0c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11979a0c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11979a0c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11979a0c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11979a0c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11979a0c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11979a0c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11979a0c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11979a0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11979a0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7108cd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7108cd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Roughly 0.01 ac resolution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11979a0c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11979a0c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11979a0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11979a0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11979a0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11979a0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1979a0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11979a0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this data inventory will be developed and updated as outreach and engagement continues with stakeholders.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11979a0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11979a0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11" Type="http://schemas.openxmlformats.org/officeDocument/2006/relationships/image" Target="../media/image23.png"/><Relationship Id="rId10" Type="http://schemas.openxmlformats.org/officeDocument/2006/relationships/hyperlink" Target="mailto:James.Morris@noaa.gov" TargetMode="External"/><Relationship Id="rId12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25.png"/><Relationship Id="rId8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0" y="1304100"/>
            <a:ext cx="9144000" cy="646500"/>
          </a:xfrm>
          <a:prstGeom prst="rect">
            <a:avLst/>
          </a:prstGeom>
          <a:solidFill>
            <a:srgbClr val="144A94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5A6C"/>
              </a:buClr>
              <a:buSzPts val="3900"/>
              <a:buFont typeface="Lato"/>
              <a:buNone/>
            </a:pPr>
            <a:r>
              <a:rPr b="1" lang="en" sz="3000">
                <a:solidFill>
                  <a:schemeClr val="lt1"/>
                </a:solidFill>
              </a:rPr>
              <a:t>Gulf of Maine Cable Routing - Stellwagen Bank</a:t>
            </a:r>
            <a:endParaRPr b="1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6085" t="29775"/>
          <a:stretch/>
        </p:blipFill>
        <p:spPr>
          <a:xfrm>
            <a:off x="2569153" y="10400"/>
            <a:ext cx="1308953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9926" t="0"/>
          <a:stretch/>
        </p:blipFill>
        <p:spPr>
          <a:xfrm>
            <a:off x="3878107" y="10412"/>
            <a:ext cx="1308953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50973" l="0" r="0" t="0"/>
          <a:stretch/>
        </p:blipFill>
        <p:spPr>
          <a:xfrm>
            <a:off x="6496000" y="-4195"/>
            <a:ext cx="2657200" cy="109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 Turbine" id="59" name="Google Shape;5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" y="12"/>
            <a:ext cx="1316207" cy="108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31951" l="73072" r="7465" t="41029"/>
          <a:stretch/>
        </p:blipFill>
        <p:spPr>
          <a:xfrm>
            <a:off x="1316224" y="-1"/>
            <a:ext cx="1252937" cy="108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7053" y="-4198"/>
            <a:ext cx="1316207" cy="109521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9">
            <a:alphaModFix/>
          </a:blip>
          <a:srcRect b="10204" l="0" r="0" t="10196"/>
          <a:stretch/>
        </p:blipFill>
        <p:spPr>
          <a:xfrm>
            <a:off x="479608" y="2890698"/>
            <a:ext cx="1244012" cy="49511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98113" y="35735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/>
              <a:t>NOAA OSW Spatial Team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James.Morris@noaa.gov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11">
            <a:alphaModFix/>
          </a:blip>
          <a:srcRect b="0" l="0" r="0" t="22540"/>
          <a:stretch/>
        </p:blipFill>
        <p:spPr>
          <a:xfrm>
            <a:off x="4504425" y="2645725"/>
            <a:ext cx="4359625" cy="2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7150" y="2292375"/>
            <a:ext cx="3100125" cy="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2.1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234500" y="2138250"/>
            <a:ext cx="1741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*Cod spawning areas are primarily driving the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256975" y="34059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101.5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66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100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</a:t>
            </a:r>
            <a:r>
              <a:rPr lang="en" sz="1200">
                <a:solidFill>
                  <a:schemeClr val="dk2"/>
                </a:solidFill>
              </a:rPr>
              <a:t> Route = 64.9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2.2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MA CZM Base Case (Cod Removed)</a:t>
            </a:r>
            <a:endParaRPr sz="36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2.2 Data &amp; Scoring</a:t>
            </a:r>
            <a:endParaRPr b="1" sz="2420"/>
          </a:p>
        </p:txBody>
      </p:sp>
      <p:graphicFrame>
        <p:nvGraphicFramePr>
          <p:cNvPr id="145" name="Google Shape;145;p24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Sediment (CONMAPSG) - Sand/Mud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0.02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Mix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Rock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(High)/Telemetry (UD 50)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0.8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solidFill>
                            <a:schemeClr val="dk1"/>
                          </a:solidFill>
                        </a:rPr>
                        <a:t>Cod Spawning IBS (Low)/Telemetry (UD 90)</a:t>
                      </a:r>
                      <a:endParaRPr sz="1200" strike="sng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/>
                        <a:t>0.2</a:t>
                      </a:r>
                      <a:endParaRPr sz="1200" strike="sngStrike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Active and Inactive Disposal Sites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Intertidal Flats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Sand Patches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Channel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Anchorage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Eelgrass Meadows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Cable and Pipeline Areas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LNG Pipelines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" name="Google Shape;146;p24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2.2 Data &amp; Scoring -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Coral Points (MA CZM provided) - (675-m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Cape 500-m setback from shore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2.2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Removed Cod Spawning Areas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2.2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Removed Cod Spawning Areas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180775" y="25677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0564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90.1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64.6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2"/>
                </a:solidFill>
              </a:rPr>
              <a:t>OCS-A 0567 Lease</a:t>
            </a:r>
            <a:endParaRPr sz="12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 Route = 92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62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2.3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</a:t>
            </a:r>
            <a:r>
              <a:rPr lang="en" sz="3620"/>
              <a:t> Base Case</a:t>
            </a:r>
            <a:endParaRPr sz="36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2.3 Data &amp; Scoring</a:t>
            </a:r>
            <a:endParaRPr b="1" sz="2420"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9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2.3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84" name="Google Shape;184;p29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2.3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2.4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 Base Case (North of TSS)</a:t>
            </a:r>
            <a:endParaRPr sz="36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Proposed Sale Notice Lease Areas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2.4 Data &amp; Scoring</a:t>
            </a:r>
            <a:endParaRPr b="1" sz="2420"/>
          </a:p>
        </p:txBody>
      </p:sp>
      <p:graphicFrame>
        <p:nvGraphicFramePr>
          <p:cNvPr id="204" name="Google Shape;204;p32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32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2.4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207" name="Google Shape;207;p32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2.4a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North of TSS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2.4b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North of TSS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Exit northern portion of NMS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2.5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NMS Base Case (South of TSS)</a:t>
            </a:r>
            <a:endParaRPr sz="362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2.5 Data &amp; Scoring</a:t>
            </a:r>
            <a:endParaRPr b="1" sz="2420"/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NMS Sediment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Slope (Flatter is better)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Increasing Linear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36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217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2.5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237" name="Google Shape;237;p36"/>
          <p:cNvGraphicFramePr/>
          <p:nvPr/>
        </p:nvGraphicFramePr>
        <p:xfrm>
          <a:off x="476050" y="28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2.5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NMS Base Case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South of TSS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9667" y="2755416"/>
            <a:ext cx="3060500" cy="22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6167156" y="4643105"/>
            <a:ext cx="211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2.5 - South of TSS</a:t>
            </a:r>
            <a:endParaRPr b="1" sz="1100"/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 b="99" l="0" r="0" t="99"/>
          <a:stretch/>
        </p:blipFill>
        <p:spPr>
          <a:xfrm>
            <a:off x="-7617" y="448675"/>
            <a:ext cx="3063240" cy="229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 b="99" l="0" r="0" t="99"/>
          <a:stretch/>
        </p:blipFill>
        <p:spPr>
          <a:xfrm>
            <a:off x="-5035" y="2760915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46075" y="2335075"/>
            <a:ext cx="276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2.1 - MA CZM Base Case</a:t>
            </a:r>
            <a:endParaRPr b="1" sz="1100"/>
          </a:p>
        </p:txBody>
      </p:sp>
      <p:sp>
        <p:nvSpPr>
          <p:cNvPr id="255" name="Google Shape;255;p38"/>
          <p:cNvSpPr txBox="1"/>
          <p:nvPr/>
        </p:nvSpPr>
        <p:spPr>
          <a:xfrm>
            <a:off x="3363" y="4651065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2.4a - North of TSS</a:t>
            </a:r>
            <a:endParaRPr b="1" sz="1100"/>
          </a:p>
        </p:txBody>
      </p:sp>
      <p:sp>
        <p:nvSpPr>
          <p:cNvPr id="256" name="Google Shape;256;p38"/>
          <p:cNvSpPr txBox="1"/>
          <p:nvPr/>
        </p:nvSpPr>
        <p:spPr>
          <a:xfrm>
            <a:off x="3089275" y="2356925"/>
            <a:ext cx="22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2.2 - Base Case No Cod</a:t>
            </a:r>
            <a:endParaRPr b="1" sz="1100"/>
          </a:p>
        </p:txBody>
      </p:sp>
      <p:sp>
        <p:nvSpPr>
          <p:cNvPr id="257" name="Google Shape;257;p38"/>
          <p:cNvSpPr txBox="1"/>
          <p:nvPr/>
        </p:nvSpPr>
        <p:spPr>
          <a:xfrm>
            <a:off x="713700" y="28700"/>
            <a:ext cx="76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Model</a:t>
            </a:r>
            <a:r>
              <a:rPr b="1" lang="en" sz="1800"/>
              <a:t> Comparison</a:t>
            </a:r>
            <a:endParaRPr b="1" sz="1800">
              <a:highlight>
                <a:srgbClr val="00FF00"/>
              </a:highlight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8175" y="473613"/>
            <a:ext cx="3060500" cy="229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6137273" y="2356922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2.3 - NMS Base Case</a:t>
            </a:r>
            <a:endParaRPr b="1"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8">
            <a:alphaModFix/>
          </a:blip>
          <a:srcRect b="99" l="0" r="0" t="99"/>
          <a:stretch/>
        </p:blipFill>
        <p:spPr>
          <a:xfrm>
            <a:off x="3074165" y="2758070"/>
            <a:ext cx="3063240" cy="22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3082563" y="4648219"/>
            <a:ext cx="206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 2.4b - North of TSS</a:t>
            </a:r>
            <a:endParaRPr b="1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Iterations</a:t>
            </a:r>
            <a:endParaRPr b="1" sz="362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86250" y="1233900"/>
            <a:ext cx="87726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7390" lvl="0" marL="457200" rtl="0" algn="l"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2.1 - MA CZM Base Case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2.2 - MA CZM Base Case (Cod Removed)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2.3 - NMS Base Case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2.4 - NMS Base Case (North of TSS)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739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658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Model 2.5 - NMS Base Case (South of TSS)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General Modeling Parameters</a:t>
            </a:r>
            <a:endParaRPr b="1" sz="362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86250" y="1005300"/>
            <a:ext cx="87726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84730" lvl="0" marL="457200" rtl="0" algn="l">
              <a:spcBef>
                <a:spcPts val="110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1,000-m wide corridors</a:t>
            </a:r>
            <a:endParaRPr sz="2658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50-m x 50-m </a:t>
            </a: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square</a:t>
            </a: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grid (consistent with MA CZM)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Points of Interconnection (End Points)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○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Boston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1" marL="9144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○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Plymouth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4730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ct val="100000"/>
              <a:buFont typeface="Roboto"/>
              <a:buChar char="●"/>
            </a:pPr>
            <a:r>
              <a:rPr lang="en" sz="2658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Data layers are scored 0 - 1 for inclusion in Least Cost Path Analysis; score closer to 0 is more suitable (lower cost), score closer to 1 is less suitable (higher cost)</a:t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658">
              <a:solidFill>
                <a:srgbClr val="3C404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4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MA CZM Data/Scoring</a:t>
            </a:r>
            <a:endParaRPr b="1" sz="362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67125"/>
            <a:ext cx="3677542" cy="39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139050" y="1114950"/>
            <a:ext cx="46947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NCCOS converted scores to fit 0 -1 scoring scale: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00FF00"/>
                </a:highlight>
              </a:rPr>
              <a:t>1 = 0.2</a:t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00FF00"/>
                </a:highlight>
              </a:rPr>
              <a:t>2 = 0.4</a:t>
            </a:r>
            <a:endParaRPr b="1"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 = 0.6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4 = 0.8</a:t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0000"/>
                </a:highlight>
              </a:rPr>
              <a:t>5 = 1</a:t>
            </a:r>
            <a:endParaRPr b="1"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437375" y="1843942"/>
            <a:ext cx="8520600" cy="13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Model 2.1</a:t>
            </a:r>
            <a:endParaRPr b="1" sz="3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MA CZM Base Case</a:t>
            </a:r>
            <a:endParaRPr sz="36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2.1 Data &amp; Scoring</a:t>
            </a:r>
            <a:endParaRPr b="1" sz="2420"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Sediment (CONMAPSG) - Sand/Mud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Mix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Gravel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Sediment (CONMAPSG) - Rock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Cod Spawning IBS (High)/Telemetry (UD 50)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Cod Spawning IBS (Low)/Telemetry (UD 90)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Active and Inactive Disposal Sites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Intertidal Flats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Sand Patches - (500-m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Channel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Anchorage Areas - (600-m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Eelgrass Meadows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Cable and Pipeline Areas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Submarine Cables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LNG Pipelines - (675-m setback)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9"/>
          <p:cNvSpPr txBox="1"/>
          <p:nvPr/>
        </p:nvSpPr>
        <p:spPr>
          <a:xfrm>
            <a:off x="348025" y="4451050"/>
            <a:ext cx="7336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*Note recommended setback distances include an additional 500-m to account for a 1-km cable corridor, LCP analysis identifies a line, which is then given a 500-m setback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2050" y="118150"/>
            <a:ext cx="2283050" cy="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1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Model 2.1 Data &amp; Scoring - </a:t>
            </a:r>
            <a:r>
              <a:rPr b="1" lang="en" sz="2420">
                <a:solidFill>
                  <a:srgbClr val="FF0000"/>
                </a:solidFill>
              </a:rPr>
              <a:t>Barriers</a:t>
            </a:r>
            <a:endParaRPr b="1" sz="2420">
              <a:solidFill>
                <a:srgbClr val="FF0000"/>
              </a:solidFill>
            </a:endParaRPr>
          </a:p>
        </p:txBody>
      </p:sp>
      <p:graphicFrame>
        <p:nvGraphicFramePr>
          <p:cNvPr id="114" name="Google Shape;114;p20"/>
          <p:cNvGraphicFramePr/>
          <p:nvPr/>
        </p:nvGraphicFramePr>
        <p:xfrm>
          <a:off x="476050" y="7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{A554F32F-7C33-46A2-8D1D-C5AA1C7487A0}</a:tableStyleId>
              </a:tblPr>
              <a:tblGrid>
                <a:gridCol w="6243675"/>
                <a:gridCol w="926575"/>
              </a:tblGrid>
              <a:tr h="19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Barrier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Data Sets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4894"/>
                    </a:solidFill>
                  </a:tcPr>
                </a:tc>
              </a:tr>
              <a:tr h="21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Coral Points (MA CZM provided) - (675-m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Sites to Avoid (NMS provided) - (1000-m 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setback</a:t>
                      </a: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Boulder Ridges (NMS provided) - (500-m setback)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Cape 500-m setback from shore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159" l="0" r="0" t="159"/>
          <a:stretch/>
        </p:blipFill>
        <p:spPr>
          <a:xfrm>
            <a:off x="2414450" y="107525"/>
            <a:ext cx="64722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216350" y="190375"/>
            <a:ext cx="1822200" cy="23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2.1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34305" y="890535"/>
            <a:ext cx="18939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 CZM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Base Case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34500" y="2138250"/>
            <a:ext cx="17412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*Cod spawning areas are primarily driving the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56975" y="3405975"/>
            <a:ext cx="2152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Boston</a:t>
            </a:r>
            <a:r>
              <a:rPr lang="en" sz="1200">
                <a:solidFill>
                  <a:schemeClr val="dk2"/>
                </a:solidFill>
              </a:rPr>
              <a:t> Route = 101.5 miles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Plymouth Route = 66 miles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